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Tex Gyre Termes" panose="020B0604020202020204" charset="0"/>
      <p:regular r:id="rId12"/>
    </p:embeddedFont>
    <p:embeddedFont>
      <p:font typeface="Tex Gyre Termes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32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2.png>
</file>

<file path=ppt/media/image3.jpeg>
</file>

<file path=ppt/media/image4.gif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828748" cy="10287000"/>
            <a:chOff x="0" y="0"/>
            <a:chExt cx="1043833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0614" t="8939" r="31401" b="2223"/>
            <a:stretch>
              <a:fillRect/>
            </a:stretch>
          </p:blipFill>
          <p:spPr>
            <a:xfrm>
              <a:off x="0" y="0"/>
              <a:ext cx="10438330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4316642" y="0"/>
            <a:ext cx="24185300" cy="10287000"/>
            <a:chOff x="0" y="0"/>
            <a:chExt cx="1567887" cy="66688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67887" cy="666887"/>
            </a:xfrm>
            <a:custGeom>
              <a:avLst/>
              <a:gdLst/>
              <a:ahLst/>
              <a:cxnLst/>
              <a:rect l="l" t="t" r="r" b="b"/>
              <a:pathLst>
                <a:path w="1567887" h="666887">
                  <a:moveTo>
                    <a:pt x="1364687" y="0"/>
                  </a:moveTo>
                  <a:lnTo>
                    <a:pt x="0" y="0"/>
                  </a:lnTo>
                  <a:lnTo>
                    <a:pt x="203200" y="666887"/>
                  </a:lnTo>
                  <a:lnTo>
                    <a:pt x="1567887" y="666887"/>
                  </a:lnTo>
                  <a:lnTo>
                    <a:pt x="1364687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1364687" cy="7049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316642" y="1071991"/>
            <a:ext cx="1810152" cy="3333017"/>
            <a:chOff x="0" y="0"/>
            <a:chExt cx="408416" cy="75201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08416" cy="752014"/>
            </a:xfrm>
            <a:custGeom>
              <a:avLst/>
              <a:gdLst/>
              <a:ahLst/>
              <a:cxnLst/>
              <a:rect l="l" t="t" r="r" b="b"/>
              <a:pathLst>
                <a:path w="408416" h="752014">
                  <a:moveTo>
                    <a:pt x="205216" y="0"/>
                  </a:moveTo>
                  <a:lnTo>
                    <a:pt x="0" y="0"/>
                  </a:lnTo>
                  <a:lnTo>
                    <a:pt x="203200" y="752014"/>
                  </a:lnTo>
                  <a:lnTo>
                    <a:pt x="408416" y="752014"/>
                  </a:lnTo>
                  <a:lnTo>
                    <a:pt x="205216" y="0"/>
                  </a:ln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205216" cy="790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094615" y="9258300"/>
            <a:ext cx="12656784" cy="3361711"/>
            <a:chOff x="0" y="0"/>
            <a:chExt cx="2855694" cy="7584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55694" cy="758488"/>
            </a:xfrm>
            <a:custGeom>
              <a:avLst/>
              <a:gdLst/>
              <a:ahLst/>
              <a:cxnLst/>
              <a:rect l="l" t="t" r="r" b="b"/>
              <a:pathLst>
                <a:path w="2855694" h="758488">
                  <a:moveTo>
                    <a:pt x="2652494" y="0"/>
                  </a:moveTo>
                  <a:lnTo>
                    <a:pt x="0" y="0"/>
                  </a:lnTo>
                  <a:lnTo>
                    <a:pt x="203200" y="758488"/>
                  </a:lnTo>
                  <a:lnTo>
                    <a:pt x="2855694" y="758488"/>
                  </a:lnTo>
                  <a:lnTo>
                    <a:pt x="2652494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2652494" cy="796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6062052" y="81491"/>
            <a:ext cx="1981000" cy="1981000"/>
          </a:xfrm>
          <a:custGeom>
            <a:avLst/>
            <a:gdLst/>
            <a:ahLst/>
            <a:cxnLst/>
            <a:rect l="l" t="t" r="r" b="b"/>
            <a:pathLst>
              <a:path w="1981000" h="1981000">
                <a:moveTo>
                  <a:pt x="0" y="0"/>
                </a:moveTo>
                <a:lnTo>
                  <a:pt x="1981000" y="0"/>
                </a:lnTo>
                <a:lnTo>
                  <a:pt x="1981000" y="1981000"/>
                </a:lnTo>
                <a:lnTo>
                  <a:pt x="0" y="1981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7094615" y="286385"/>
            <a:ext cx="8719648" cy="742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1">
                <a:solidFill>
                  <a:srgbClr val="1B7F71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BDM Capstone Project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094615" y="2824225"/>
            <a:ext cx="10945596" cy="1864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800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Smarter Sales &amp; Stock Control for Shivam Book Depot &amp; Stationery Shop</a:t>
            </a:r>
          </a:p>
          <a:p>
            <a:pPr algn="l">
              <a:lnSpc>
                <a:spcPts val="4800"/>
              </a:lnSpc>
            </a:pPr>
            <a:endParaRPr lang="en-US" sz="4800" b="1">
              <a:solidFill>
                <a:srgbClr val="113084"/>
              </a:solidFill>
              <a:latin typeface="Tex Gyre Termes Bold"/>
              <a:ea typeface="Tex Gyre Termes Bold"/>
              <a:cs typeface="Tex Gyre Termes Bold"/>
              <a:sym typeface="Tex Gyre Termes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094615" y="5376382"/>
            <a:ext cx="12161207" cy="251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28"/>
              </a:lnSpc>
            </a:pPr>
            <a:r>
              <a:rPr lang="en-US" sz="4800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Name : Tripurari Kumar</a:t>
            </a:r>
          </a:p>
          <a:p>
            <a:pPr algn="l">
              <a:lnSpc>
                <a:spcPts val="4800"/>
              </a:lnSpc>
            </a:pPr>
            <a:r>
              <a:rPr lang="en-US" sz="4800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Roll No. : 23F2003868</a:t>
            </a:r>
          </a:p>
          <a:p>
            <a:pPr algn="l">
              <a:lnSpc>
                <a:spcPts val="7728"/>
              </a:lnSpc>
            </a:pPr>
            <a:r>
              <a:rPr lang="en-US" sz="4800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Project Source : Primary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405510" y="-2904985"/>
            <a:ext cx="9386388" cy="14530516"/>
            <a:chOff x="0" y="0"/>
            <a:chExt cx="4406627" cy="6821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06627" cy="6821639"/>
            </a:xfrm>
            <a:custGeom>
              <a:avLst/>
              <a:gdLst/>
              <a:ahLst/>
              <a:cxnLst/>
              <a:rect l="l" t="t" r="r" b="b"/>
              <a:pathLst>
                <a:path w="4406627" h="6821639">
                  <a:moveTo>
                    <a:pt x="3304970" y="0"/>
                  </a:moveTo>
                  <a:lnTo>
                    <a:pt x="1101657" y="0"/>
                  </a:lnTo>
                  <a:lnTo>
                    <a:pt x="0" y="3410820"/>
                  </a:lnTo>
                  <a:lnTo>
                    <a:pt x="1101657" y="6821639"/>
                  </a:lnTo>
                  <a:lnTo>
                    <a:pt x="3304970" y="6821639"/>
                  </a:lnTo>
                  <a:lnTo>
                    <a:pt x="4406627" y="3410820"/>
                  </a:lnTo>
                  <a:close/>
                </a:path>
              </a:pathLst>
            </a:custGeom>
            <a:blipFill>
              <a:blip r:embed="rId2"/>
              <a:stretch>
                <a:fillRect l="-44275" r="-88076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3402025" y="-1407160"/>
            <a:ext cx="7714549" cy="2435860"/>
            <a:chOff x="0" y="0"/>
            <a:chExt cx="1579288" cy="49865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9288" cy="498658"/>
            </a:xfrm>
            <a:custGeom>
              <a:avLst/>
              <a:gdLst/>
              <a:ahLst/>
              <a:cxnLst/>
              <a:rect l="l" t="t" r="r" b="b"/>
              <a:pathLst>
                <a:path w="1579288" h="498658">
                  <a:moveTo>
                    <a:pt x="1376088" y="0"/>
                  </a:moveTo>
                  <a:lnTo>
                    <a:pt x="0" y="0"/>
                  </a:lnTo>
                  <a:lnTo>
                    <a:pt x="203200" y="498658"/>
                  </a:lnTo>
                  <a:lnTo>
                    <a:pt x="1579288" y="498658"/>
                  </a:lnTo>
                  <a:lnTo>
                    <a:pt x="1376088" y="0"/>
                  </a:ln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1376088" cy="5367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599922" y="692074"/>
            <a:ext cx="5791192" cy="1297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9600" b="1">
                <a:solidFill>
                  <a:srgbClr val="FFFFFF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Strategy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69257" y="-95250"/>
            <a:ext cx="6852523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>
                <a:solidFill>
                  <a:srgbClr val="1B7F71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Conclusion &amp; Future Plan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4323015" y="1441562"/>
            <a:ext cx="6367009" cy="3701938"/>
            <a:chOff x="0" y="0"/>
            <a:chExt cx="1676908" cy="97499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76908" cy="974996"/>
            </a:xfrm>
            <a:custGeom>
              <a:avLst/>
              <a:gdLst/>
              <a:ahLst/>
              <a:cxnLst/>
              <a:rect l="l" t="t" r="r" b="b"/>
              <a:pathLst>
                <a:path w="1676908" h="974996">
                  <a:moveTo>
                    <a:pt x="0" y="0"/>
                  </a:moveTo>
                  <a:lnTo>
                    <a:pt x="1676908" y="0"/>
                  </a:lnTo>
                  <a:lnTo>
                    <a:pt x="1676908" y="974996"/>
                  </a:lnTo>
                  <a:lnTo>
                    <a:pt x="0" y="974996"/>
                  </a:lnTo>
                  <a:close/>
                </a:path>
              </a:pathLst>
            </a:custGeom>
            <a:solidFill>
              <a:srgbClr val="F4B78D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76908" cy="1013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54594" y="954531"/>
            <a:ext cx="1536842" cy="974061"/>
            <a:chOff x="0" y="0"/>
            <a:chExt cx="641193" cy="40639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41193" cy="406393"/>
            </a:xfrm>
            <a:custGeom>
              <a:avLst/>
              <a:gdLst/>
              <a:ahLst/>
              <a:cxnLst/>
              <a:rect l="l" t="t" r="r" b="b"/>
              <a:pathLst>
                <a:path w="641193" h="406393">
                  <a:moveTo>
                    <a:pt x="203200" y="0"/>
                  </a:moveTo>
                  <a:lnTo>
                    <a:pt x="641193" y="0"/>
                  </a:lnTo>
                  <a:lnTo>
                    <a:pt x="437993" y="406393"/>
                  </a:lnTo>
                  <a:lnTo>
                    <a:pt x="0" y="406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101600" y="-57150"/>
              <a:ext cx="437993" cy="463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 b="1">
                  <a:solidFill>
                    <a:srgbClr val="FFFFFF"/>
                  </a:solidFill>
                  <a:latin typeface="Tex Gyre Termes Bold"/>
                  <a:ea typeface="Tex Gyre Termes Bold"/>
                  <a:cs typeface="Tex Gyre Termes Bold"/>
                  <a:sym typeface="Tex Gyre Termes Bold"/>
                </a:rPr>
                <a:t>01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695729" y="1482216"/>
            <a:ext cx="5940725" cy="3661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31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Impact Delivered</a:t>
            </a:r>
          </a:p>
          <a:p>
            <a:pPr marL="604519" lvl="1" indent="-302260" algn="l">
              <a:lnSpc>
                <a:spcPts val="307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18% reduction in unsold stock</a:t>
            </a:r>
          </a:p>
          <a:p>
            <a:pPr algn="l">
              <a:lnSpc>
                <a:spcPts val="307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  <a:p>
            <a:pPr marL="604519" lvl="1" indent="-302260" algn="l">
              <a:lnSpc>
                <a:spcPts val="307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Monthly revenue increased by ~12%</a:t>
            </a:r>
          </a:p>
          <a:p>
            <a:pPr algn="l">
              <a:lnSpc>
                <a:spcPts val="307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  <a:p>
            <a:pPr marL="604519" lvl="1" indent="-302260" algn="l">
              <a:lnSpc>
                <a:spcPts val="307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Better shelf turnover &amp; higher customer satisfaction</a:t>
            </a:r>
          </a:p>
          <a:p>
            <a:pPr algn="l">
              <a:lnSpc>
                <a:spcPts val="307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11404875" y="6158663"/>
            <a:ext cx="6676910" cy="3701938"/>
            <a:chOff x="0" y="0"/>
            <a:chExt cx="1758528" cy="9749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758528" cy="974996"/>
            </a:xfrm>
            <a:custGeom>
              <a:avLst/>
              <a:gdLst/>
              <a:ahLst/>
              <a:cxnLst/>
              <a:rect l="l" t="t" r="r" b="b"/>
              <a:pathLst>
                <a:path w="1758528" h="974996">
                  <a:moveTo>
                    <a:pt x="0" y="0"/>
                  </a:moveTo>
                  <a:lnTo>
                    <a:pt x="1758528" y="0"/>
                  </a:lnTo>
                  <a:lnTo>
                    <a:pt x="1758528" y="974996"/>
                  </a:lnTo>
                  <a:lnTo>
                    <a:pt x="0" y="974996"/>
                  </a:lnTo>
                  <a:close/>
                </a:path>
              </a:pathLst>
            </a:custGeom>
            <a:solidFill>
              <a:srgbClr val="F4B78D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758528" cy="1013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636454" y="5468140"/>
            <a:ext cx="1536842" cy="974061"/>
            <a:chOff x="0" y="0"/>
            <a:chExt cx="641193" cy="4063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41193" cy="406393"/>
            </a:xfrm>
            <a:custGeom>
              <a:avLst/>
              <a:gdLst/>
              <a:ahLst/>
              <a:cxnLst/>
              <a:rect l="l" t="t" r="r" b="b"/>
              <a:pathLst>
                <a:path w="641193" h="406393">
                  <a:moveTo>
                    <a:pt x="203200" y="0"/>
                  </a:moveTo>
                  <a:lnTo>
                    <a:pt x="641193" y="0"/>
                  </a:lnTo>
                  <a:lnTo>
                    <a:pt x="437993" y="406393"/>
                  </a:lnTo>
                  <a:lnTo>
                    <a:pt x="0" y="406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101600" y="-57150"/>
              <a:ext cx="437993" cy="463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 b="1">
                  <a:solidFill>
                    <a:srgbClr val="FFFFFF"/>
                  </a:solidFill>
                  <a:latin typeface="Tex Gyre Termes Bold"/>
                  <a:ea typeface="Tex Gyre Termes Bold"/>
                  <a:cs typeface="Tex Gyre Termes Bold"/>
                  <a:sym typeface="Tex Gyre Termes Bold"/>
                </a:rPr>
                <a:t>02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1581961" y="6185026"/>
            <a:ext cx="6499824" cy="4521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31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Future Plan</a:t>
            </a:r>
          </a:p>
          <a:p>
            <a:pPr marL="604519" lvl="1" indent="-302260" algn="l">
              <a:lnSpc>
                <a:spcPts val="4423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Deploy POS system with auto alert for reorders</a:t>
            </a:r>
          </a:p>
          <a:p>
            <a:pPr marL="604519" lvl="1" indent="-302260" algn="l">
              <a:lnSpc>
                <a:spcPts val="4423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Train staff for monthly sales forecasting</a:t>
            </a:r>
          </a:p>
          <a:p>
            <a:pPr marL="604519" lvl="1" indent="-302260" algn="l">
              <a:lnSpc>
                <a:spcPts val="4423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Explore online orders for fast-moving SKUs</a:t>
            </a:r>
          </a:p>
          <a:p>
            <a:pPr algn="l">
              <a:lnSpc>
                <a:spcPts val="307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  <a:p>
            <a:pPr algn="l">
              <a:lnSpc>
                <a:spcPts val="35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38412" y="9883537"/>
            <a:ext cx="16546963" cy="3361711"/>
            <a:chOff x="0" y="0"/>
            <a:chExt cx="3733418" cy="7584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33418" cy="758488"/>
            </a:xfrm>
            <a:custGeom>
              <a:avLst/>
              <a:gdLst/>
              <a:ahLst/>
              <a:cxnLst/>
              <a:rect l="l" t="t" r="r" b="b"/>
              <a:pathLst>
                <a:path w="3733418" h="758488">
                  <a:moveTo>
                    <a:pt x="3530218" y="0"/>
                  </a:moveTo>
                  <a:lnTo>
                    <a:pt x="0" y="0"/>
                  </a:lnTo>
                  <a:lnTo>
                    <a:pt x="203200" y="758488"/>
                  </a:lnTo>
                  <a:lnTo>
                    <a:pt x="3733418" y="758488"/>
                  </a:lnTo>
                  <a:lnTo>
                    <a:pt x="3530218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01600" y="-38100"/>
              <a:ext cx="3530218" cy="7965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705920" y="-2121758"/>
            <a:ext cx="10811020" cy="14530516"/>
            <a:chOff x="0" y="0"/>
            <a:chExt cx="5075448" cy="6821640"/>
          </a:xfrm>
        </p:grpSpPr>
        <p:sp>
          <p:nvSpPr>
            <p:cNvPr id="6" name="Freeform 6"/>
            <p:cNvSpPr/>
            <p:nvPr/>
          </p:nvSpPr>
          <p:spPr>
            <a:xfrm rot="1221469">
              <a:off x="158511" y="-228369"/>
              <a:ext cx="4758427" cy="7278377"/>
            </a:xfrm>
            <a:custGeom>
              <a:avLst/>
              <a:gdLst/>
              <a:ahLst/>
              <a:cxnLst/>
              <a:rect l="l" t="t" r="r" b="b"/>
              <a:pathLst>
                <a:path w="4758427" h="7278377">
                  <a:moveTo>
                    <a:pt x="2382256" y="0"/>
                  </a:moveTo>
                  <a:lnTo>
                    <a:pt x="3043" y="882829"/>
                  </a:lnTo>
                  <a:lnTo>
                    <a:pt x="0" y="4522018"/>
                  </a:lnTo>
                  <a:lnTo>
                    <a:pt x="2376170" y="7278377"/>
                  </a:lnTo>
                  <a:lnTo>
                    <a:pt x="4755383" y="6395548"/>
                  </a:lnTo>
                  <a:lnTo>
                    <a:pt x="4758427" y="2756360"/>
                  </a:lnTo>
                  <a:close/>
                </a:path>
              </a:pathLst>
            </a:custGeom>
            <a:blipFill>
              <a:blip r:embed="rId2"/>
              <a:stretch>
                <a:fillRect l="-85560" r="-138710" b="-57651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 rot="-84998">
            <a:off x="6585024" y="1064910"/>
            <a:ext cx="1810152" cy="2718778"/>
            <a:chOff x="0" y="0"/>
            <a:chExt cx="408416" cy="61342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08416" cy="613426"/>
            </a:xfrm>
            <a:custGeom>
              <a:avLst/>
              <a:gdLst/>
              <a:ahLst/>
              <a:cxnLst/>
              <a:rect l="l" t="t" r="r" b="b"/>
              <a:pathLst>
                <a:path w="408416" h="613426">
                  <a:moveTo>
                    <a:pt x="205216" y="0"/>
                  </a:moveTo>
                  <a:lnTo>
                    <a:pt x="0" y="0"/>
                  </a:lnTo>
                  <a:lnTo>
                    <a:pt x="203200" y="613426"/>
                  </a:lnTo>
                  <a:lnTo>
                    <a:pt x="408416" y="613426"/>
                  </a:lnTo>
                  <a:lnTo>
                    <a:pt x="205216" y="0"/>
                  </a:ln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205216" cy="6515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757526" y="28258"/>
            <a:ext cx="8568768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800" b="1">
                <a:solidFill>
                  <a:srgbClr val="1B7F71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Organization Background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60186" y="729932"/>
            <a:ext cx="10278741" cy="5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39"/>
              </a:lnSpc>
            </a:pPr>
            <a:r>
              <a:rPr lang="en-US" sz="30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Name </a:t>
            </a:r>
            <a:r>
              <a:rPr lang="en-US" sz="30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: Shivam Book Depot &amp; Stationery Shop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760186" y="1616066"/>
            <a:ext cx="10278741" cy="5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39"/>
              </a:lnSpc>
            </a:pPr>
            <a:r>
              <a:rPr lang="en-US" sz="30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Location </a:t>
            </a:r>
            <a:r>
              <a:rPr lang="en-US" sz="30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: Vixxxxxxa Colony, India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760186" y="2502200"/>
            <a:ext cx="10278741" cy="5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39"/>
              </a:lnSpc>
            </a:pPr>
            <a:r>
              <a:rPr lang="en-US" sz="30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Established </a:t>
            </a:r>
            <a:r>
              <a:rPr lang="en-US" sz="30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: 2020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760186" y="3385485"/>
            <a:ext cx="10278741" cy="5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39"/>
              </a:lnSpc>
            </a:pPr>
            <a:r>
              <a:rPr lang="en-US" sz="30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Type </a:t>
            </a:r>
            <a:r>
              <a:rPr lang="en-US" sz="30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: Local B2C Retail Shop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760186" y="4268771"/>
            <a:ext cx="9069342" cy="2702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39"/>
              </a:lnSpc>
            </a:pPr>
            <a:r>
              <a:rPr lang="en-US" sz="30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Customer Base:</a:t>
            </a:r>
          </a:p>
          <a:p>
            <a:pPr marL="669202" lvl="1" indent="-334601" algn="just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School students</a:t>
            </a:r>
          </a:p>
          <a:p>
            <a:pPr marL="669202" lvl="1" indent="-334601" algn="just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College-goers</a:t>
            </a:r>
          </a:p>
          <a:p>
            <a:pPr marL="669202" lvl="1" indent="-334601" algn="just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Office professionals</a:t>
            </a:r>
          </a:p>
          <a:p>
            <a:pPr algn="just">
              <a:lnSpc>
                <a:spcPts val="4339"/>
              </a:lnSpc>
            </a:pPr>
            <a:endParaRPr lang="en-US" sz="3099">
              <a:solidFill>
                <a:srgbClr val="113084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760186" y="7041505"/>
            <a:ext cx="9069342" cy="3245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39"/>
              </a:lnSpc>
            </a:pPr>
            <a:r>
              <a:rPr lang="en-US" sz="30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Key Offerings</a:t>
            </a:r>
            <a:r>
              <a:rPr lang="en-US" sz="30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:</a:t>
            </a:r>
          </a:p>
          <a:p>
            <a:pPr marL="669202" lvl="1" indent="-334601" algn="just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Academic stationery: notebooks, pens, geometry boxes</a:t>
            </a:r>
          </a:p>
          <a:p>
            <a:pPr marL="669202" lvl="1" indent="-334601" algn="just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Basic office supplies</a:t>
            </a:r>
          </a:p>
          <a:p>
            <a:pPr marL="669202" lvl="1" indent="-334601" algn="just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Seasonal demand items (exam/admission months)</a:t>
            </a:r>
          </a:p>
          <a:p>
            <a:pPr algn="just">
              <a:lnSpc>
                <a:spcPts val="4339"/>
              </a:lnSpc>
            </a:pPr>
            <a:endParaRPr lang="en-US" sz="3099">
              <a:solidFill>
                <a:srgbClr val="113084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72678" y="1876348"/>
            <a:ext cx="3896243" cy="323388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3412471" y="1918696"/>
            <a:ext cx="3197143" cy="314918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45461" y="215448"/>
            <a:ext cx="5739272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800" b="1">
                <a:solidFill>
                  <a:srgbClr val="1B7F71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Problem Statement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62614" y="5248159"/>
            <a:ext cx="4675466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Inventory Management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2614" y="5983489"/>
            <a:ext cx="4892874" cy="295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Overstocking of low-demand items</a:t>
            </a:r>
          </a:p>
          <a:p>
            <a:pPr algn="l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Stockouts during high-demand periods</a:t>
            </a:r>
          </a:p>
          <a:p>
            <a:pPr algn="l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972678" y="5248159"/>
            <a:ext cx="5289568" cy="1897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Lack of Seasonal Planning</a:t>
            </a:r>
          </a:p>
          <a:p>
            <a:pPr algn="l">
              <a:lnSpc>
                <a:spcPts val="5040"/>
              </a:lnSpc>
            </a:pPr>
            <a:endParaRPr lang="en-US" sz="3600" b="1">
              <a:solidFill>
                <a:srgbClr val="113084"/>
              </a:solidFill>
              <a:latin typeface="Tex Gyre Termes Bold"/>
              <a:ea typeface="Tex Gyre Termes Bold"/>
              <a:cs typeface="Tex Gyre Termes Bold"/>
              <a:sym typeface="Tex Gyre Termes Bold"/>
            </a:endParaRPr>
          </a:p>
          <a:p>
            <a:pPr algn="l">
              <a:lnSpc>
                <a:spcPts val="5040"/>
              </a:lnSpc>
            </a:pPr>
            <a:endParaRPr lang="en-US" sz="3600" b="1">
              <a:solidFill>
                <a:srgbClr val="113084"/>
              </a:solidFill>
              <a:latin typeface="Tex Gyre Termes Bold"/>
              <a:ea typeface="Tex Gyre Termes Bold"/>
              <a:cs typeface="Tex Gyre Termes Bold"/>
              <a:sym typeface="Tex Gyre Terme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171026" y="5983489"/>
            <a:ext cx="4892874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No structured preparation before peak months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412471" y="5248159"/>
            <a:ext cx="4675466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Cash Flow Constraints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57971" y="5983489"/>
            <a:ext cx="4892874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Unplanned inventory blocking working capital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80035" y="1483872"/>
            <a:ext cx="6270008" cy="2828654"/>
            <a:chOff x="0" y="0"/>
            <a:chExt cx="1651360" cy="7449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51360" cy="744995"/>
            </a:xfrm>
            <a:custGeom>
              <a:avLst/>
              <a:gdLst/>
              <a:ahLst/>
              <a:cxnLst/>
              <a:rect l="l" t="t" r="r" b="b"/>
              <a:pathLst>
                <a:path w="1651360" h="744995">
                  <a:moveTo>
                    <a:pt x="0" y="0"/>
                  </a:moveTo>
                  <a:lnTo>
                    <a:pt x="1651360" y="0"/>
                  </a:lnTo>
                  <a:lnTo>
                    <a:pt x="1651360" y="744995"/>
                  </a:lnTo>
                  <a:lnTo>
                    <a:pt x="0" y="744995"/>
                  </a:lnTo>
                  <a:close/>
                </a:path>
              </a:pathLst>
            </a:custGeom>
            <a:solidFill>
              <a:srgbClr val="F4B78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651360" cy="7830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1614" y="996842"/>
            <a:ext cx="1536842" cy="974061"/>
            <a:chOff x="0" y="0"/>
            <a:chExt cx="641193" cy="40639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41193" cy="406393"/>
            </a:xfrm>
            <a:custGeom>
              <a:avLst/>
              <a:gdLst/>
              <a:ahLst/>
              <a:cxnLst/>
              <a:rect l="l" t="t" r="r" b="b"/>
              <a:pathLst>
                <a:path w="641193" h="406393">
                  <a:moveTo>
                    <a:pt x="203200" y="0"/>
                  </a:moveTo>
                  <a:lnTo>
                    <a:pt x="641193" y="0"/>
                  </a:lnTo>
                  <a:lnTo>
                    <a:pt x="437993" y="406393"/>
                  </a:lnTo>
                  <a:lnTo>
                    <a:pt x="0" y="406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01600" y="-57150"/>
              <a:ext cx="437993" cy="463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 b="1">
                  <a:solidFill>
                    <a:srgbClr val="FFFFFF"/>
                  </a:solidFill>
                  <a:latin typeface="Tex Gyre Termes Bold"/>
                  <a:ea typeface="Tex Gyre Termes Bold"/>
                  <a:cs typeface="Tex Gyre Termes Bold"/>
                  <a:sym typeface="Tex Gyre Termes Bold"/>
                </a:rPr>
                <a:t>01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225759" y="0"/>
            <a:ext cx="4154479" cy="1028700"/>
            <a:chOff x="0" y="0"/>
            <a:chExt cx="1974652" cy="48894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74652" cy="488948"/>
            </a:xfrm>
            <a:custGeom>
              <a:avLst/>
              <a:gdLst/>
              <a:ahLst/>
              <a:cxnLst/>
              <a:rect l="l" t="t" r="r" b="b"/>
              <a:pathLst>
                <a:path w="1974652" h="488948">
                  <a:moveTo>
                    <a:pt x="203200" y="0"/>
                  </a:moveTo>
                  <a:lnTo>
                    <a:pt x="1974652" y="0"/>
                  </a:lnTo>
                  <a:lnTo>
                    <a:pt x="1771452" y="488948"/>
                  </a:lnTo>
                  <a:lnTo>
                    <a:pt x="0" y="48894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01600" y="-38100"/>
              <a:ext cx="1771452" cy="5270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3971" y="85725"/>
            <a:ext cx="9362525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800" b="1">
                <a:solidFill>
                  <a:srgbClr val="1B7F71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Data Collection and Methodology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69421" y="1382128"/>
            <a:ext cx="6208478" cy="3349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31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Primary Data Source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Direct interaction with shop owner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Monthly records from physical registers &amp; Tally exports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Duration: June 2024 – May 2025</a:t>
            </a:r>
          </a:p>
          <a:p>
            <a:pPr algn="l">
              <a:lnSpc>
                <a:spcPts val="35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0574316" y="1632691"/>
            <a:ext cx="6684984" cy="3107690"/>
            <a:chOff x="0" y="0"/>
            <a:chExt cx="1760654" cy="81848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60654" cy="818486"/>
            </a:xfrm>
            <a:custGeom>
              <a:avLst/>
              <a:gdLst/>
              <a:ahLst/>
              <a:cxnLst/>
              <a:rect l="l" t="t" r="r" b="b"/>
              <a:pathLst>
                <a:path w="1760654" h="818486">
                  <a:moveTo>
                    <a:pt x="0" y="0"/>
                  </a:moveTo>
                  <a:lnTo>
                    <a:pt x="1760654" y="0"/>
                  </a:lnTo>
                  <a:lnTo>
                    <a:pt x="1760654" y="818486"/>
                  </a:lnTo>
                  <a:lnTo>
                    <a:pt x="0" y="818486"/>
                  </a:lnTo>
                  <a:close/>
                </a:path>
              </a:pathLst>
            </a:custGeom>
            <a:solidFill>
              <a:srgbClr val="F4B78D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760654" cy="856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805895" y="1145661"/>
            <a:ext cx="1536842" cy="974061"/>
            <a:chOff x="0" y="0"/>
            <a:chExt cx="641193" cy="40639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41193" cy="406393"/>
            </a:xfrm>
            <a:custGeom>
              <a:avLst/>
              <a:gdLst/>
              <a:ahLst/>
              <a:cxnLst/>
              <a:rect l="l" t="t" r="r" b="b"/>
              <a:pathLst>
                <a:path w="641193" h="406393">
                  <a:moveTo>
                    <a:pt x="203200" y="0"/>
                  </a:moveTo>
                  <a:lnTo>
                    <a:pt x="641193" y="0"/>
                  </a:lnTo>
                  <a:lnTo>
                    <a:pt x="437993" y="406393"/>
                  </a:lnTo>
                  <a:lnTo>
                    <a:pt x="0" y="406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101600" y="-57150"/>
              <a:ext cx="437993" cy="463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 b="1">
                  <a:solidFill>
                    <a:srgbClr val="FFFFFF"/>
                  </a:solidFill>
                  <a:latin typeface="Tex Gyre Termes Bold"/>
                  <a:ea typeface="Tex Gyre Termes Bold"/>
                  <a:cs typeface="Tex Gyre Termes Bold"/>
                  <a:sym typeface="Tex Gyre Termes Bold"/>
                </a:rPr>
                <a:t>02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1125232" y="1516549"/>
            <a:ext cx="5650406" cy="3082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31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Data Types Collected</a:t>
            </a:r>
          </a:p>
          <a:p>
            <a:pPr marL="604519" lvl="1" indent="-302260" algn="l">
              <a:lnSpc>
                <a:spcPts val="453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Monthly sales quantities</a:t>
            </a:r>
          </a:p>
          <a:p>
            <a:pPr marL="604519" lvl="1" indent="-302260" algn="l">
              <a:lnSpc>
                <a:spcPts val="453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Purchase and stock details</a:t>
            </a:r>
          </a:p>
          <a:p>
            <a:pPr marL="604519" lvl="1" indent="-302260" algn="l">
              <a:lnSpc>
                <a:spcPts val="453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Item-wise revenue and inventory</a:t>
            </a:r>
          </a:p>
          <a:p>
            <a:pPr algn="l">
              <a:lnSpc>
                <a:spcPts val="35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880035" y="6001791"/>
            <a:ext cx="6697863" cy="3907592"/>
            <a:chOff x="0" y="0"/>
            <a:chExt cx="1764046" cy="102916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764046" cy="1029160"/>
            </a:xfrm>
            <a:custGeom>
              <a:avLst/>
              <a:gdLst/>
              <a:ahLst/>
              <a:cxnLst/>
              <a:rect l="l" t="t" r="r" b="b"/>
              <a:pathLst>
                <a:path w="1764046" h="1029160">
                  <a:moveTo>
                    <a:pt x="0" y="0"/>
                  </a:moveTo>
                  <a:lnTo>
                    <a:pt x="1764046" y="0"/>
                  </a:lnTo>
                  <a:lnTo>
                    <a:pt x="1764046" y="1029160"/>
                  </a:lnTo>
                  <a:lnTo>
                    <a:pt x="0" y="1029160"/>
                  </a:lnTo>
                  <a:close/>
                </a:path>
              </a:pathLst>
            </a:custGeom>
            <a:solidFill>
              <a:srgbClr val="F4B78D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1764046" cy="10672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369421" y="5744616"/>
            <a:ext cx="6208478" cy="4254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31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Important Steps</a:t>
            </a:r>
          </a:p>
          <a:p>
            <a:pPr marL="604519" lvl="1" indent="-302260" algn="l">
              <a:lnSpc>
                <a:spcPts val="4507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Data Processed in MS Excel</a:t>
            </a:r>
          </a:p>
          <a:p>
            <a:pPr marL="604519" lvl="1" indent="-302260" algn="l">
              <a:lnSpc>
                <a:spcPts val="307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Cleaned inconsistent spelling &amp; missing entries</a:t>
            </a:r>
          </a:p>
          <a:p>
            <a:pPr marL="604519" lvl="1" indent="-302260" algn="l">
              <a:lnSpc>
                <a:spcPts val="453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Categorized SKUs uniformly</a:t>
            </a:r>
          </a:p>
          <a:p>
            <a:pPr marL="604519" lvl="1" indent="-302260" algn="l">
              <a:lnSpc>
                <a:spcPts val="4507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Used 3-month moving averages</a:t>
            </a:r>
          </a:p>
          <a:p>
            <a:pPr marL="604519" lvl="1" indent="-302260" algn="l">
              <a:lnSpc>
                <a:spcPts val="307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Created ABC &amp; Pareto charts</a:t>
            </a:r>
          </a:p>
          <a:p>
            <a:pPr algn="l">
              <a:lnSpc>
                <a:spcPts val="35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grpSp>
        <p:nvGrpSpPr>
          <p:cNvPr id="24" name="Group 24"/>
          <p:cNvGrpSpPr/>
          <p:nvPr/>
        </p:nvGrpSpPr>
        <p:grpSpPr>
          <a:xfrm>
            <a:off x="111614" y="5514760"/>
            <a:ext cx="1536842" cy="974061"/>
            <a:chOff x="0" y="0"/>
            <a:chExt cx="641193" cy="40639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41193" cy="406393"/>
            </a:xfrm>
            <a:custGeom>
              <a:avLst/>
              <a:gdLst/>
              <a:ahLst/>
              <a:cxnLst/>
              <a:rect l="l" t="t" r="r" b="b"/>
              <a:pathLst>
                <a:path w="641193" h="406393">
                  <a:moveTo>
                    <a:pt x="203200" y="0"/>
                  </a:moveTo>
                  <a:lnTo>
                    <a:pt x="641193" y="0"/>
                  </a:lnTo>
                  <a:lnTo>
                    <a:pt x="437993" y="406393"/>
                  </a:lnTo>
                  <a:lnTo>
                    <a:pt x="0" y="406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101600" y="-57150"/>
              <a:ext cx="437993" cy="463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 b="1">
                  <a:solidFill>
                    <a:srgbClr val="FFFFFF"/>
                  </a:solidFill>
                  <a:latin typeface="Tex Gyre Termes Bold"/>
                  <a:ea typeface="Tex Gyre Termes Bold"/>
                  <a:cs typeface="Tex Gyre Termes Bold"/>
                  <a:sym typeface="Tex Gyre Termes Bold"/>
                </a:rPr>
                <a:t>03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574316" y="6001791"/>
            <a:ext cx="6697863" cy="3907592"/>
            <a:chOff x="0" y="0"/>
            <a:chExt cx="1764046" cy="102916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764046" cy="1029160"/>
            </a:xfrm>
            <a:custGeom>
              <a:avLst/>
              <a:gdLst/>
              <a:ahLst/>
              <a:cxnLst/>
              <a:rect l="l" t="t" r="r" b="b"/>
              <a:pathLst>
                <a:path w="1764046" h="1029160">
                  <a:moveTo>
                    <a:pt x="0" y="0"/>
                  </a:moveTo>
                  <a:lnTo>
                    <a:pt x="1764046" y="0"/>
                  </a:lnTo>
                  <a:lnTo>
                    <a:pt x="1764046" y="1029160"/>
                  </a:lnTo>
                  <a:lnTo>
                    <a:pt x="0" y="1029160"/>
                  </a:lnTo>
                  <a:close/>
                </a:path>
              </a:pathLst>
            </a:custGeom>
            <a:solidFill>
              <a:srgbClr val="F4B78D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1764046" cy="10672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1050822" y="5855335"/>
            <a:ext cx="6208478" cy="4168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31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Analysis Techniques</a:t>
            </a:r>
          </a:p>
          <a:p>
            <a:pPr marL="604519" lvl="1" indent="-302260" algn="l">
              <a:lnSpc>
                <a:spcPts val="4703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Line Charts for Trend</a:t>
            </a:r>
          </a:p>
          <a:p>
            <a:pPr marL="604519" lvl="1" indent="-302260" algn="l">
              <a:lnSpc>
                <a:spcPts val="4703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Pareto Rule (80/20)</a:t>
            </a:r>
          </a:p>
          <a:p>
            <a:pPr marL="604519" lvl="1" indent="-302260" algn="l">
              <a:lnSpc>
                <a:spcPts val="4703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CORREL() for purchase vs. sales</a:t>
            </a:r>
          </a:p>
          <a:p>
            <a:pPr marL="604519" lvl="1" indent="-302260" algn="l">
              <a:lnSpc>
                <a:spcPts val="4703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Descriptive Stats (Mean, SD, Max)</a:t>
            </a:r>
          </a:p>
          <a:p>
            <a:pPr algn="l">
              <a:lnSpc>
                <a:spcPts val="35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  <a:p>
            <a:pPr algn="l">
              <a:lnSpc>
                <a:spcPts val="35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grpSp>
        <p:nvGrpSpPr>
          <p:cNvPr id="31" name="Group 31"/>
          <p:cNvGrpSpPr/>
          <p:nvPr/>
        </p:nvGrpSpPr>
        <p:grpSpPr>
          <a:xfrm>
            <a:off x="9805895" y="5514760"/>
            <a:ext cx="1536842" cy="974061"/>
            <a:chOff x="0" y="0"/>
            <a:chExt cx="641193" cy="40639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641193" cy="406393"/>
            </a:xfrm>
            <a:custGeom>
              <a:avLst/>
              <a:gdLst/>
              <a:ahLst/>
              <a:cxnLst/>
              <a:rect l="l" t="t" r="r" b="b"/>
              <a:pathLst>
                <a:path w="641193" h="406393">
                  <a:moveTo>
                    <a:pt x="203200" y="0"/>
                  </a:moveTo>
                  <a:lnTo>
                    <a:pt x="641193" y="0"/>
                  </a:lnTo>
                  <a:lnTo>
                    <a:pt x="437993" y="406393"/>
                  </a:lnTo>
                  <a:lnTo>
                    <a:pt x="0" y="406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101600" y="-57150"/>
              <a:ext cx="437993" cy="463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 b="1">
                  <a:solidFill>
                    <a:srgbClr val="FFFFFF"/>
                  </a:solidFill>
                  <a:latin typeface="Tex Gyre Termes Bold"/>
                  <a:ea typeface="Tex Gyre Termes Bold"/>
                  <a:cs typeface="Tex Gyre Termes Bold"/>
                  <a:sym typeface="Tex Gyre Termes Bold"/>
                </a:rPr>
                <a:t>04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14300"/>
            <a:ext cx="18440400" cy="10439400"/>
            <a:chOff x="0" y="0"/>
            <a:chExt cx="24587200" cy="13919200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4587200" cy="13919200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68367" y="1579568"/>
            <a:ext cx="15220410" cy="997579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423872" y="-95250"/>
            <a:ext cx="9244127" cy="8210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 dirty="0">
                <a:solidFill>
                  <a:srgbClr val="1B7F71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Monthly Sales (Top 5 SKU)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511206" y="2303370"/>
            <a:ext cx="5776794" cy="253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Observations :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Jan &amp; Jun are high sales months.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Pen = most volatile, Notebook = most stable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Sales dip in Aug &amp; Dec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-3505031" y="1030464"/>
            <a:ext cx="5231437" cy="1339582"/>
            <a:chOff x="0" y="0"/>
            <a:chExt cx="1377827" cy="35281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77827" cy="352812"/>
            </a:xfrm>
            <a:custGeom>
              <a:avLst/>
              <a:gdLst/>
              <a:ahLst/>
              <a:cxnLst/>
              <a:rect l="l" t="t" r="r" b="b"/>
              <a:pathLst>
                <a:path w="1377827" h="352812">
                  <a:moveTo>
                    <a:pt x="203200" y="0"/>
                  </a:moveTo>
                  <a:lnTo>
                    <a:pt x="1377827" y="0"/>
                  </a:lnTo>
                  <a:lnTo>
                    <a:pt x="1174627" y="352812"/>
                  </a:lnTo>
                  <a:lnTo>
                    <a:pt x="0" y="35281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1174627" cy="390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4998109" y="-310882"/>
            <a:ext cx="5231437" cy="1339582"/>
            <a:chOff x="0" y="0"/>
            <a:chExt cx="1377827" cy="35281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77827" cy="352812"/>
            </a:xfrm>
            <a:custGeom>
              <a:avLst/>
              <a:gdLst/>
              <a:ahLst/>
              <a:cxnLst/>
              <a:rect l="l" t="t" r="r" b="b"/>
              <a:pathLst>
                <a:path w="1377827" h="352812">
                  <a:moveTo>
                    <a:pt x="203200" y="0"/>
                  </a:moveTo>
                  <a:lnTo>
                    <a:pt x="1377827" y="0"/>
                  </a:lnTo>
                  <a:lnTo>
                    <a:pt x="1174627" y="352812"/>
                  </a:lnTo>
                  <a:lnTo>
                    <a:pt x="0" y="35281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1174627" cy="390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5136" y="1383312"/>
            <a:ext cx="13621626" cy="1003882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42323" y="1415493"/>
            <a:ext cx="13235450" cy="877487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438008" y="-95250"/>
            <a:ext cx="5410591" cy="8210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 dirty="0">
                <a:solidFill>
                  <a:srgbClr val="1B7F71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Pareto Analysis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337772" y="8529551"/>
            <a:ext cx="3048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0%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80622" y="7988211"/>
            <a:ext cx="4191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10%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80622" y="5105400"/>
            <a:ext cx="4191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60%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280622" y="6354836"/>
            <a:ext cx="4191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40%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280622" y="6899666"/>
            <a:ext cx="4191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30%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80622" y="7443381"/>
            <a:ext cx="4191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20%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280622" y="4455795"/>
            <a:ext cx="4191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70%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280622" y="5701915"/>
            <a:ext cx="4191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50%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280622" y="3765856"/>
            <a:ext cx="4191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80%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280622" y="3075917"/>
            <a:ext cx="4191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90%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223472" y="2480347"/>
            <a:ext cx="5334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100%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326910" y="1998712"/>
            <a:ext cx="5797916" cy="600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Observations :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80/20 Rule: Few items generate most revenue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Sales drop sharply after top 5–6 products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Focus shelf &amp; stock on top performers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Tail-end items contribute little — stock on demand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Boost top-item sales to reduce dead stock</a:t>
            </a:r>
          </a:p>
          <a:p>
            <a:pPr algn="l">
              <a:lnSpc>
                <a:spcPts val="3919"/>
              </a:lnSpc>
            </a:pPr>
            <a:endParaRPr lang="en-US" sz="2799">
              <a:solidFill>
                <a:srgbClr val="113084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-3505031" y="725805"/>
            <a:ext cx="5231437" cy="1339582"/>
            <a:chOff x="0" y="0"/>
            <a:chExt cx="1377827" cy="35281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377827" cy="352812"/>
            </a:xfrm>
            <a:custGeom>
              <a:avLst/>
              <a:gdLst/>
              <a:ahLst/>
              <a:cxnLst/>
              <a:rect l="l" t="t" r="r" b="b"/>
              <a:pathLst>
                <a:path w="1377827" h="352812">
                  <a:moveTo>
                    <a:pt x="203200" y="0"/>
                  </a:moveTo>
                  <a:lnTo>
                    <a:pt x="1377827" y="0"/>
                  </a:lnTo>
                  <a:lnTo>
                    <a:pt x="1174627" y="352812"/>
                  </a:lnTo>
                  <a:lnTo>
                    <a:pt x="0" y="35281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101600" y="-38100"/>
              <a:ext cx="1174627" cy="390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998109" y="-310882"/>
            <a:ext cx="5231437" cy="1339582"/>
            <a:chOff x="0" y="0"/>
            <a:chExt cx="1377827" cy="35281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377827" cy="352812"/>
            </a:xfrm>
            <a:custGeom>
              <a:avLst/>
              <a:gdLst/>
              <a:ahLst/>
              <a:cxnLst/>
              <a:rect l="l" t="t" r="r" b="b"/>
              <a:pathLst>
                <a:path w="1377827" h="352812">
                  <a:moveTo>
                    <a:pt x="203200" y="0"/>
                  </a:moveTo>
                  <a:lnTo>
                    <a:pt x="1377827" y="0"/>
                  </a:lnTo>
                  <a:lnTo>
                    <a:pt x="1174627" y="352812"/>
                  </a:lnTo>
                  <a:lnTo>
                    <a:pt x="0" y="35281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101600" y="-38100"/>
              <a:ext cx="1174627" cy="390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97233" y="-99243"/>
            <a:ext cx="5755816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>
                <a:solidFill>
                  <a:srgbClr val="1B7F71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ABC Classification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598008" y="2329204"/>
            <a:ext cx="8560290" cy="7164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91"/>
              </a:lnSpc>
            </a:pPr>
            <a:r>
              <a:rPr lang="en-US" sz="3065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Observations :</a:t>
            </a:r>
          </a:p>
          <a:p>
            <a:pPr algn="l">
              <a:lnSpc>
                <a:spcPts val="3754"/>
              </a:lnSpc>
            </a:pPr>
            <a:r>
              <a:rPr lang="en-US" sz="2681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🔵 </a:t>
            </a:r>
            <a:r>
              <a:rPr lang="en-US" sz="2681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Category A items contribute ~69.5% of total sales</a:t>
            </a:r>
          </a:p>
          <a:p>
            <a:pPr marL="1158061" lvl="2" indent="-386020" algn="l">
              <a:lnSpc>
                <a:spcPts val="3754"/>
              </a:lnSpc>
              <a:buFont typeface="Arial"/>
              <a:buChar char="⚬"/>
            </a:pPr>
            <a:r>
              <a:rPr lang="en-US" sz="2681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Must be prioritized for shelf space, forecasting, and fast restocking</a:t>
            </a:r>
          </a:p>
          <a:p>
            <a:pPr marL="1158061" lvl="2" indent="-386020" algn="l">
              <a:lnSpc>
                <a:spcPts val="3754"/>
              </a:lnSpc>
              <a:buFont typeface="Arial"/>
              <a:buChar char="⚬"/>
            </a:pPr>
            <a:r>
              <a:rPr lang="en-US" sz="2681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Includes top-selling items like Pen, Geometry Box, etc.</a:t>
            </a:r>
          </a:p>
          <a:p>
            <a:pPr algn="l">
              <a:lnSpc>
                <a:spcPts val="3754"/>
              </a:lnSpc>
            </a:pPr>
            <a:endParaRPr lang="en-US" sz="2681">
              <a:solidFill>
                <a:srgbClr val="113084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  <a:p>
            <a:pPr algn="l">
              <a:lnSpc>
                <a:spcPts val="3754"/>
              </a:lnSpc>
            </a:pPr>
            <a:r>
              <a:rPr lang="en-US" sz="2681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🟠 </a:t>
            </a:r>
            <a:r>
              <a:rPr lang="en-US" sz="2681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Category B items contribute ~17.5% of sales</a:t>
            </a:r>
          </a:p>
          <a:p>
            <a:pPr marL="1158061" lvl="2" indent="-386020" algn="l">
              <a:lnSpc>
                <a:spcPts val="3754"/>
              </a:lnSpc>
              <a:buFont typeface="Arial"/>
              <a:buChar char="⚬"/>
            </a:pPr>
            <a:r>
              <a:rPr lang="en-US" sz="2681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Moderate priority — review monthly and stock based on trends</a:t>
            </a:r>
          </a:p>
          <a:p>
            <a:pPr algn="l">
              <a:lnSpc>
                <a:spcPts val="3754"/>
              </a:lnSpc>
            </a:pPr>
            <a:endParaRPr lang="en-US" sz="2681">
              <a:solidFill>
                <a:srgbClr val="113084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  <a:p>
            <a:pPr algn="l">
              <a:lnSpc>
                <a:spcPts val="3754"/>
              </a:lnSpc>
            </a:pPr>
            <a:r>
              <a:rPr lang="en-US" sz="2681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⚪</a:t>
            </a:r>
            <a:r>
              <a:rPr lang="en-US" sz="2681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 Category C items contribute only ~13.5% of total sales</a:t>
            </a:r>
          </a:p>
          <a:p>
            <a:pPr marL="1158061" lvl="2" indent="-386020" algn="l">
              <a:lnSpc>
                <a:spcPts val="3754"/>
              </a:lnSpc>
              <a:buFont typeface="Arial"/>
              <a:buChar char="⚬"/>
            </a:pPr>
            <a:r>
              <a:rPr lang="en-US" sz="2681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Low-impact items — can be stocked on-demand or promoted via offers</a:t>
            </a:r>
          </a:p>
          <a:p>
            <a:pPr algn="l">
              <a:lnSpc>
                <a:spcPts val="3754"/>
              </a:lnSpc>
            </a:pPr>
            <a:endParaRPr lang="en-US" sz="2681">
              <a:solidFill>
                <a:srgbClr val="113084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9366" y="956951"/>
            <a:ext cx="10559958" cy="9965924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4998109" y="-310882"/>
            <a:ext cx="5231437" cy="1339582"/>
            <a:chOff x="0" y="0"/>
            <a:chExt cx="1377827" cy="3528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77827" cy="352812"/>
            </a:xfrm>
            <a:custGeom>
              <a:avLst/>
              <a:gdLst/>
              <a:ahLst/>
              <a:cxnLst/>
              <a:rect l="l" t="t" r="r" b="b"/>
              <a:pathLst>
                <a:path w="1377827" h="352812">
                  <a:moveTo>
                    <a:pt x="203200" y="0"/>
                  </a:moveTo>
                  <a:lnTo>
                    <a:pt x="1377827" y="0"/>
                  </a:lnTo>
                  <a:lnTo>
                    <a:pt x="1174627" y="352812"/>
                  </a:lnTo>
                  <a:lnTo>
                    <a:pt x="0" y="35281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01600" y="-38100"/>
              <a:ext cx="1174627" cy="390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3553855" y="1028700"/>
            <a:ext cx="5231437" cy="1339582"/>
            <a:chOff x="0" y="0"/>
            <a:chExt cx="1377827" cy="3528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77827" cy="352812"/>
            </a:xfrm>
            <a:custGeom>
              <a:avLst/>
              <a:gdLst/>
              <a:ahLst/>
              <a:cxnLst/>
              <a:rect l="l" t="t" r="r" b="b"/>
              <a:pathLst>
                <a:path w="1377827" h="352812">
                  <a:moveTo>
                    <a:pt x="203200" y="0"/>
                  </a:moveTo>
                  <a:lnTo>
                    <a:pt x="1377827" y="0"/>
                  </a:lnTo>
                  <a:lnTo>
                    <a:pt x="1174627" y="352812"/>
                  </a:lnTo>
                  <a:lnTo>
                    <a:pt x="0" y="35281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01600" y="-38100"/>
              <a:ext cx="1174627" cy="390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998109" y="-310882"/>
            <a:ext cx="5231437" cy="1339582"/>
            <a:chOff x="0" y="0"/>
            <a:chExt cx="1377827" cy="3528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7827" cy="352812"/>
            </a:xfrm>
            <a:custGeom>
              <a:avLst/>
              <a:gdLst/>
              <a:ahLst/>
              <a:cxnLst/>
              <a:rect l="l" t="t" r="r" b="b"/>
              <a:pathLst>
                <a:path w="1377827" h="352812">
                  <a:moveTo>
                    <a:pt x="203200" y="0"/>
                  </a:moveTo>
                  <a:lnTo>
                    <a:pt x="1377827" y="0"/>
                  </a:lnTo>
                  <a:lnTo>
                    <a:pt x="1174627" y="352812"/>
                  </a:lnTo>
                  <a:lnTo>
                    <a:pt x="0" y="35281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01600" y="-38100"/>
              <a:ext cx="1174627" cy="390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3505031" y="1030464"/>
            <a:ext cx="5231437" cy="1339582"/>
            <a:chOff x="0" y="0"/>
            <a:chExt cx="1377827" cy="3528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77827" cy="352812"/>
            </a:xfrm>
            <a:custGeom>
              <a:avLst/>
              <a:gdLst/>
              <a:ahLst/>
              <a:cxnLst/>
              <a:rect l="l" t="t" r="r" b="b"/>
              <a:pathLst>
                <a:path w="1377827" h="352812">
                  <a:moveTo>
                    <a:pt x="203200" y="0"/>
                  </a:moveTo>
                  <a:lnTo>
                    <a:pt x="1377827" y="0"/>
                  </a:lnTo>
                  <a:lnTo>
                    <a:pt x="1174627" y="352812"/>
                  </a:lnTo>
                  <a:lnTo>
                    <a:pt x="0" y="35281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01600" y="-38100"/>
              <a:ext cx="1174627" cy="390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8042" y="1335474"/>
            <a:ext cx="14016506" cy="10119568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97233" y="-99243"/>
            <a:ext cx="8669616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>
                <a:solidFill>
                  <a:srgbClr val="1B7F71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Correlation of Sales vs Purchase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680422" y="2303370"/>
            <a:ext cx="6528088" cy="550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Observations :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Strong correlation (r ≈ +0.99) between sales &amp; purchase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Timely purchase avoids stockouts (10–15 days lead helps)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Dips in Dec &amp; Apr suggest mismatch or low demand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Pen &amp; Geometry Box show high volatility → tighter control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13084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Jan peak = best planning outcome</a:t>
            </a:r>
          </a:p>
          <a:p>
            <a:pPr algn="l">
              <a:lnSpc>
                <a:spcPts val="3919"/>
              </a:lnSpc>
            </a:pPr>
            <a:endParaRPr lang="en-US" sz="2799">
              <a:solidFill>
                <a:srgbClr val="113084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02025" y="-1407160"/>
            <a:ext cx="7714549" cy="2435860"/>
            <a:chOff x="0" y="0"/>
            <a:chExt cx="1579288" cy="4986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9288" cy="498658"/>
            </a:xfrm>
            <a:custGeom>
              <a:avLst/>
              <a:gdLst/>
              <a:ahLst/>
              <a:cxnLst/>
              <a:rect l="l" t="t" r="r" b="b"/>
              <a:pathLst>
                <a:path w="1579288" h="498658">
                  <a:moveTo>
                    <a:pt x="1376088" y="0"/>
                  </a:moveTo>
                  <a:lnTo>
                    <a:pt x="0" y="0"/>
                  </a:lnTo>
                  <a:lnTo>
                    <a:pt x="203200" y="498658"/>
                  </a:lnTo>
                  <a:lnTo>
                    <a:pt x="1579288" y="498658"/>
                  </a:lnTo>
                  <a:lnTo>
                    <a:pt x="1376088" y="0"/>
                  </a:ln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01600" y="-38100"/>
              <a:ext cx="1376088" cy="5367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26546" y="-95250"/>
            <a:ext cx="5968008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>
                <a:solidFill>
                  <a:srgbClr val="1B7F71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Key Recommendations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223658" y="1796715"/>
            <a:ext cx="6367009" cy="3701938"/>
            <a:chOff x="0" y="0"/>
            <a:chExt cx="1676908" cy="9749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76908" cy="974996"/>
            </a:xfrm>
            <a:custGeom>
              <a:avLst/>
              <a:gdLst/>
              <a:ahLst/>
              <a:cxnLst/>
              <a:rect l="l" t="t" r="r" b="b"/>
              <a:pathLst>
                <a:path w="1676908" h="974996">
                  <a:moveTo>
                    <a:pt x="0" y="0"/>
                  </a:moveTo>
                  <a:lnTo>
                    <a:pt x="1676908" y="0"/>
                  </a:lnTo>
                  <a:lnTo>
                    <a:pt x="1676908" y="974996"/>
                  </a:lnTo>
                  <a:lnTo>
                    <a:pt x="0" y="974996"/>
                  </a:lnTo>
                  <a:close/>
                </a:path>
              </a:pathLst>
            </a:custGeom>
            <a:solidFill>
              <a:srgbClr val="F4B78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676908" cy="1013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55237" y="1309685"/>
            <a:ext cx="1536842" cy="974061"/>
            <a:chOff x="0" y="0"/>
            <a:chExt cx="641193" cy="4063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1193" cy="406393"/>
            </a:xfrm>
            <a:custGeom>
              <a:avLst/>
              <a:gdLst/>
              <a:ahLst/>
              <a:cxnLst/>
              <a:rect l="l" t="t" r="r" b="b"/>
              <a:pathLst>
                <a:path w="641193" h="406393">
                  <a:moveTo>
                    <a:pt x="203200" y="0"/>
                  </a:moveTo>
                  <a:lnTo>
                    <a:pt x="641193" y="0"/>
                  </a:lnTo>
                  <a:lnTo>
                    <a:pt x="437993" y="406393"/>
                  </a:lnTo>
                  <a:lnTo>
                    <a:pt x="0" y="406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101600" y="-57150"/>
              <a:ext cx="437993" cy="463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 b="1">
                  <a:solidFill>
                    <a:srgbClr val="FFFFFF"/>
                  </a:solidFill>
                  <a:latin typeface="Tex Gyre Termes Bold"/>
                  <a:ea typeface="Tex Gyre Termes Bold"/>
                  <a:cs typeface="Tex Gyre Termes Bold"/>
                  <a:sym typeface="Tex Gyre Termes Bold"/>
                </a:rPr>
                <a:t>01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649943" y="1609070"/>
            <a:ext cx="5940725" cy="4225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31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Smarter Stocking Strategy</a:t>
            </a:r>
          </a:p>
          <a:p>
            <a:pPr marL="604519" lvl="1" indent="-302260" algn="l">
              <a:lnSpc>
                <a:spcPts val="377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Use 3-month moving average for forecasting</a:t>
            </a:r>
          </a:p>
          <a:p>
            <a:pPr marL="604519" lvl="1" indent="-302260" algn="l">
              <a:lnSpc>
                <a:spcPts val="377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Add 30% buffer stock for peak months (Jan &amp; Jun)</a:t>
            </a:r>
          </a:p>
          <a:p>
            <a:pPr marL="604519" lvl="1" indent="-302260" algn="l">
              <a:lnSpc>
                <a:spcPts val="377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Maintain 10–15 days purchase lead time</a:t>
            </a:r>
          </a:p>
          <a:p>
            <a:pPr algn="l">
              <a:lnSpc>
                <a:spcPts val="35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1427096" y="1796715"/>
            <a:ext cx="6676910" cy="3701938"/>
            <a:chOff x="0" y="0"/>
            <a:chExt cx="1758528" cy="9749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58528" cy="974996"/>
            </a:xfrm>
            <a:custGeom>
              <a:avLst/>
              <a:gdLst/>
              <a:ahLst/>
              <a:cxnLst/>
              <a:rect l="l" t="t" r="r" b="b"/>
              <a:pathLst>
                <a:path w="1758528" h="974996">
                  <a:moveTo>
                    <a:pt x="0" y="0"/>
                  </a:moveTo>
                  <a:lnTo>
                    <a:pt x="1758528" y="0"/>
                  </a:lnTo>
                  <a:lnTo>
                    <a:pt x="1758528" y="974996"/>
                  </a:lnTo>
                  <a:lnTo>
                    <a:pt x="0" y="974996"/>
                  </a:lnTo>
                  <a:close/>
                </a:path>
              </a:pathLst>
            </a:custGeom>
            <a:solidFill>
              <a:srgbClr val="F4B78D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758528" cy="1013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658675" y="1211243"/>
            <a:ext cx="1536842" cy="974061"/>
            <a:chOff x="0" y="0"/>
            <a:chExt cx="641193" cy="40639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41193" cy="406393"/>
            </a:xfrm>
            <a:custGeom>
              <a:avLst/>
              <a:gdLst/>
              <a:ahLst/>
              <a:cxnLst/>
              <a:rect l="l" t="t" r="r" b="b"/>
              <a:pathLst>
                <a:path w="641193" h="406393">
                  <a:moveTo>
                    <a:pt x="203200" y="0"/>
                  </a:moveTo>
                  <a:lnTo>
                    <a:pt x="641193" y="0"/>
                  </a:lnTo>
                  <a:lnTo>
                    <a:pt x="437993" y="406393"/>
                  </a:lnTo>
                  <a:lnTo>
                    <a:pt x="0" y="406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101600" y="-57150"/>
              <a:ext cx="437993" cy="463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 b="1">
                  <a:solidFill>
                    <a:srgbClr val="FFFFFF"/>
                  </a:solidFill>
                  <a:latin typeface="Tex Gyre Termes Bold"/>
                  <a:ea typeface="Tex Gyre Termes Bold"/>
                  <a:cs typeface="Tex Gyre Termes Bold"/>
                  <a:sym typeface="Tex Gyre Termes Bold"/>
                </a:rPr>
                <a:t>02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1604182" y="1928130"/>
            <a:ext cx="6499824" cy="4387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31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ABC-Based Inventory Control</a:t>
            </a:r>
          </a:p>
          <a:p>
            <a:pPr marL="604519" lvl="1" indent="-302260" algn="l">
              <a:lnSpc>
                <a:spcPts val="3471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A Items (Pen, G. Box): Weekly tracking + dedicated bins</a:t>
            </a:r>
          </a:p>
          <a:p>
            <a:pPr marL="604519" lvl="1" indent="-302260" algn="l">
              <a:lnSpc>
                <a:spcPts val="3471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B Items (Pencil): Monitor monthly, mid-priority</a:t>
            </a:r>
          </a:p>
          <a:p>
            <a:pPr marL="604519" lvl="1" indent="-302260" algn="l">
              <a:lnSpc>
                <a:spcPts val="3471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C Items (Notebook, Eraser): Clearance or order-on-demand</a:t>
            </a:r>
          </a:p>
          <a:p>
            <a:pPr algn="l">
              <a:lnSpc>
                <a:spcPts val="307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  <a:p>
            <a:pPr algn="l">
              <a:lnSpc>
                <a:spcPts val="35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1223658" y="6321899"/>
            <a:ext cx="6367009" cy="3701938"/>
            <a:chOff x="0" y="0"/>
            <a:chExt cx="1676908" cy="97499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676908" cy="974996"/>
            </a:xfrm>
            <a:custGeom>
              <a:avLst/>
              <a:gdLst/>
              <a:ahLst/>
              <a:cxnLst/>
              <a:rect l="l" t="t" r="r" b="b"/>
              <a:pathLst>
                <a:path w="1676908" h="974996">
                  <a:moveTo>
                    <a:pt x="0" y="0"/>
                  </a:moveTo>
                  <a:lnTo>
                    <a:pt x="1676908" y="0"/>
                  </a:lnTo>
                  <a:lnTo>
                    <a:pt x="1676908" y="974996"/>
                  </a:lnTo>
                  <a:lnTo>
                    <a:pt x="0" y="974996"/>
                  </a:lnTo>
                  <a:close/>
                </a:path>
              </a:pathLst>
            </a:custGeom>
            <a:solidFill>
              <a:srgbClr val="F4B78D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1676908" cy="1013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455237" y="5834869"/>
            <a:ext cx="1536842" cy="974061"/>
            <a:chOff x="0" y="0"/>
            <a:chExt cx="641193" cy="40639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41193" cy="406393"/>
            </a:xfrm>
            <a:custGeom>
              <a:avLst/>
              <a:gdLst/>
              <a:ahLst/>
              <a:cxnLst/>
              <a:rect l="l" t="t" r="r" b="b"/>
              <a:pathLst>
                <a:path w="641193" h="406393">
                  <a:moveTo>
                    <a:pt x="203200" y="0"/>
                  </a:moveTo>
                  <a:lnTo>
                    <a:pt x="641193" y="0"/>
                  </a:lnTo>
                  <a:lnTo>
                    <a:pt x="437993" y="406393"/>
                  </a:lnTo>
                  <a:lnTo>
                    <a:pt x="0" y="406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101600" y="-57150"/>
              <a:ext cx="437993" cy="463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 b="1">
                  <a:solidFill>
                    <a:srgbClr val="FFFFFF"/>
                  </a:solidFill>
                  <a:latin typeface="Tex Gyre Termes Bold"/>
                  <a:ea typeface="Tex Gyre Termes Bold"/>
                  <a:cs typeface="Tex Gyre Termes Bold"/>
                  <a:sym typeface="Tex Gyre Termes Bold"/>
                </a:rPr>
                <a:t>03</a:t>
              </a: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49943" y="6312389"/>
            <a:ext cx="5940725" cy="4187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31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POS App &amp; Automation</a:t>
            </a:r>
          </a:p>
          <a:p>
            <a:pPr marL="604519" lvl="1" indent="-302260" algn="l">
              <a:lnSpc>
                <a:spcPts val="383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Implement barcode-based POS (mobile-friendly)</a:t>
            </a:r>
          </a:p>
          <a:p>
            <a:pPr marL="604519" lvl="1" indent="-302260" algn="l">
              <a:lnSpc>
                <a:spcPts val="383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Enable auto sales log + monthly trend reports</a:t>
            </a:r>
          </a:p>
          <a:p>
            <a:pPr marL="604519" lvl="1" indent="-302260" algn="l">
              <a:lnSpc>
                <a:spcPts val="383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Set low-stock alerts for top items</a:t>
            </a:r>
          </a:p>
          <a:p>
            <a:pPr algn="l">
              <a:lnSpc>
                <a:spcPts val="307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  <a:p>
            <a:pPr algn="l">
              <a:lnSpc>
                <a:spcPts val="35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  <p:grpSp>
        <p:nvGrpSpPr>
          <p:cNvPr id="27" name="Group 27"/>
          <p:cNvGrpSpPr/>
          <p:nvPr/>
        </p:nvGrpSpPr>
        <p:grpSpPr>
          <a:xfrm>
            <a:off x="11427096" y="6321899"/>
            <a:ext cx="6676910" cy="3701938"/>
            <a:chOff x="0" y="0"/>
            <a:chExt cx="1758528" cy="97499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758528" cy="974996"/>
            </a:xfrm>
            <a:custGeom>
              <a:avLst/>
              <a:gdLst/>
              <a:ahLst/>
              <a:cxnLst/>
              <a:rect l="l" t="t" r="r" b="b"/>
              <a:pathLst>
                <a:path w="1758528" h="974996">
                  <a:moveTo>
                    <a:pt x="0" y="0"/>
                  </a:moveTo>
                  <a:lnTo>
                    <a:pt x="1758528" y="0"/>
                  </a:lnTo>
                  <a:lnTo>
                    <a:pt x="1758528" y="974996"/>
                  </a:lnTo>
                  <a:lnTo>
                    <a:pt x="0" y="974996"/>
                  </a:lnTo>
                  <a:close/>
                </a:path>
              </a:pathLst>
            </a:custGeom>
            <a:solidFill>
              <a:srgbClr val="F4B78D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1758528" cy="1013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0658675" y="5834813"/>
            <a:ext cx="1536842" cy="974061"/>
            <a:chOff x="0" y="0"/>
            <a:chExt cx="641193" cy="40639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641193" cy="406393"/>
            </a:xfrm>
            <a:custGeom>
              <a:avLst/>
              <a:gdLst/>
              <a:ahLst/>
              <a:cxnLst/>
              <a:rect l="l" t="t" r="r" b="b"/>
              <a:pathLst>
                <a:path w="641193" h="406393">
                  <a:moveTo>
                    <a:pt x="203200" y="0"/>
                  </a:moveTo>
                  <a:lnTo>
                    <a:pt x="641193" y="0"/>
                  </a:lnTo>
                  <a:lnTo>
                    <a:pt x="437993" y="406393"/>
                  </a:lnTo>
                  <a:lnTo>
                    <a:pt x="0" y="40639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13084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101600" y="-57150"/>
              <a:ext cx="437993" cy="4635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 b="1">
                  <a:solidFill>
                    <a:srgbClr val="FFFFFF"/>
                  </a:solidFill>
                  <a:latin typeface="Tex Gyre Termes Bold"/>
                  <a:ea typeface="Tex Gyre Termes Bold"/>
                  <a:cs typeface="Tex Gyre Termes Bold"/>
                  <a:sym typeface="Tex Gyre Termes Bold"/>
                </a:rPr>
                <a:t>04</a:t>
              </a: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1604182" y="6539663"/>
            <a:ext cx="6499824" cy="3311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1"/>
              </a:lnSpc>
            </a:pPr>
            <a:r>
              <a:rPr lang="en-US" sz="3199" b="1">
                <a:solidFill>
                  <a:srgbClr val="1130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Clearance &amp; Promotion Plan</a:t>
            </a:r>
          </a:p>
          <a:p>
            <a:pPr marL="604519" lvl="1" indent="-302260" algn="l">
              <a:lnSpc>
                <a:spcPts val="46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After 3 months → 10–15% markdown</a:t>
            </a:r>
          </a:p>
          <a:p>
            <a:pPr marL="604519" lvl="1" indent="-302260" algn="l">
              <a:lnSpc>
                <a:spcPts val="46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Bundle low-movers in combo packs</a:t>
            </a:r>
          </a:p>
          <a:p>
            <a:pPr algn="l">
              <a:lnSpc>
                <a:spcPts val="307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  <a:p>
            <a:pPr algn="l">
              <a:lnSpc>
                <a:spcPts val="307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  <a:p>
            <a:pPr algn="l">
              <a:lnSpc>
                <a:spcPts val="3519"/>
              </a:lnSpc>
            </a:pPr>
            <a:endParaRPr lang="en-US" sz="2799">
              <a:solidFill>
                <a:srgbClr val="000000"/>
              </a:solidFill>
              <a:latin typeface="Tex Gyre Termes"/>
              <a:ea typeface="Tex Gyre Termes"/>
              <a:cs typeface="Tex Gyre Termes"/>
              <a:sym typeface="Tex Gyre Terme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604</Words>
  <Application>Microsoft Office PowerPoint</Application>
  <PresentationFormat>Custom</PresentationFormat>
  <Paragraphs>127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Tex Gyre Termes</vt:lpstr>
      <vt:lpstr>Calibri</vt:lpstr>
      <vt:lpstr>Tex Gyre Termes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BDM Project</dc:title>
  <cp:lastModifiedBy>Tripurari Kumar</cp:lastModifiedBy>
  <cp:revision>3</cp:revision>
  <dcterms:created xsi:type="dcterms:W3CDTF">2006-08-16T00:00:00Z</dcterms:created>
  <dcterms:modified xsi:type="dcterms:W3CDTF">2025-08-05T06:55:21Z</dcterms:modified>
  <dc:identifier>DAGsfmuQ8wM</dc:identifier>
</cp:coreProperties>
</file>

<file path=docProps/thumbnail.jpeg>
</file>